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3" r:id="rId3"/>
    <p:sldId id="259" r:id="rId4"/>
    <p:sldId id="286" r:id="rId5"/>
    <p:sldId id="274" r:id="rId6"/>
    <p:sldId id="260" r:id="rId7"/>
    <p:sldId id="287" r:id="rId8"/>
    <p:sldId id="285" r:id="rId9"/>
    <p:sldId id="261" r:id="rId10"/>
    <p:sldId id="275" r:id="rId11"/>
    <p:sldId id="262" r:id="rId12"/>
    <p:sldId id="289" r:id="rId13"/>
    <p:sldId id="276" r:id="rId14"/>
    <p:sldId id="263" r:id="rId15"/>
    <p:sldId id="288" r:id="rId16"/>
    <p:sldId id="296" r:id="rId17"/>
    <p:sldId id="264" r:id="rId18"/>
    <p:sldId id="277" r:id="rId19"/>
    <p:sldId id="265" r:id="rId20"/>
    <p:sldId id="290" r:id="rId21"/>
    <p:sldId id="278" r:id="rId22"/>
    <p:sldId id="266" r:id="rId23"/>
    <p:sldId id="291" r:id="rId24"/>
    <p:sldId id="297" r:id="rId25"/>
    <p:sldId id="267" r:id="rId26"/>
    <p:sldId id="279" r:id="rId27"/>
    <p:sldId id="268" r:id="rId28"/>
    <p:sldId id="292" r:id="rId29"/>
    <p:sldId id="280" r:id="rId30"/>
    <p:sldId id="269" r:id="rId31"/>
    <p:sldId id="293" r:id="rId32"/>
    <p:sldId id="298" r:id="rId33"/>
    <p:sldId id="270" r:id="rId34"/>
    <p:sldId id="281" r:id="rId35"/>
    <p:sldId id="271" r:id="rId36"/>
    <p:sldId id="294" r:id="rId37"/>
    <p:sldId id="282" r:id="rId38"/>
    <p:sldId id="272" r:id="rId39"/>
    <p:sldId id="295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1"/>
  </p:normalViewPr>
  <p:slideViewPr>
    <p:cSldViewPr snapToGrid="0">
      <p:cViewPr>
        <p:scale>
          <a:sx n="100" d="100"/>
          <a:sy n="100" d="100"/>
        </p:scale>
        <p:origin x="12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F7FC-BE56-CBCC-8934-AE974ABA5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23CEA-FF11-1B89-2B48-5DED65F81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B3263-8F3E-8741-7F94-07A6A4D3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67EE4-ACE9-5057-A305-167D00D8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DBF2A-9032-A6BC-0A55-2B8BED9A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7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7A3B-F69A-C5A6-C08E-5335EC97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DE73D-C626-063B-5307-4020C3429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085F-BCE2-2DED-5587-C98D49CE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538B-2880-5A31-66B8-16A19A7C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B0FFB-454C-91F4-6DA8-0F9AF2A2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7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DF08E-EADD-843F-FFDF-01AF111EC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04A16-0183-2CCA-4874-ED14C63D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CDB30-EEA9-C621-4A01-DF52F554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A8812-87C7-ECD6-0878-4404EC7A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2F825-620C-39AD-F3FB-0C54407F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5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A7F8-4E58-D737-29DD-4D0BEC0F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8468B-14E8-0A30-7BC2-04CA9517F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6092D-4ABC-0129-A075-08A29D68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3787D-8DF6-2F98-A249-F376A853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E5FC-E44E-7A5C-B521-44A9504F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6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CAC3-8523-AA6A-F8D6-3268ADA8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83918-0082-F6FF-F916-4B2B035F7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42A48-0CF4-1A6C-3BC4-0D2ECA71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15B5-7EBE-8AAF-24DD-8B7EEC7D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03BEC-EA55-8070-1C56-8C56ACFD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6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A5DF-B196-2645-1FA4-3B85A471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2645D-DD43-124C-7133-33914E303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B1283-E14E-4276-DFA7-3DEB56E8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722C1-91E7-B694-48DE-FF42138C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85E3-729D-2D44-0B27-65C93E7C3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F802A-9BC5-0955-8F71-B2517145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3B43-6D8F-D125-EE1D-A8AF9685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1289F-8478-3A92-69B1-352A3CBF3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20F-3E20-529D-D21C-CB26E4EC9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19D1C-7873-40DA-3523-DF1D0DBB4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FDEA1-9A2B-9262-117C-4B7141370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A17D3-A6E3-276D-1E41-5EA1446C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C6F4F-6A5E-6C4F-87B0-F1FB29B7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CE016-D2FB-64FF-5315-EB8C4BBF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0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6E33-8F13-84AC-C678-5C2724F1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E7972-238A-20A8-62F0-D89231102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602F-6D54-5FC5-C252-8BAFF31F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F6E08-E427-CD00-0AE0-65EA77B0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5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C40C7-86D3-B520-FBA5-6EFDD440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4CE00-4D22-02D3-4D09-5B5C2157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29C1F-79F8-22E4-253E-5898147D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1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731A-9605-E3C3-CEC4-8DF85725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E2488-8B4F-3509-FA67-87E9750D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B43FB-4BDE-0D7A-A78D-8BDF11F8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8BD18-E8EA-4629-9B7A-A06DE93D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A7638-39EB-987C-D6CC-23822352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00486-56C2-9E12-0235-364B2493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BB6D-EAEB-21D1-2E2C-04F6D31C7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F69A4-BEBA-54E4-02EA-6C538B3B3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B29FD-4E64-C1E7-CB35-E9B1B8BD8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36C92-8930-90C9-CCA0-32FB418F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AE56-E75F-243E-65FD-953D1B41B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BAABF-1204-263C-60B1-9B2CF65F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5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72FBB-0D82-A96A-0DAB-9A711F32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37E03-64A5-78B4-0253-FF924C4F8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EC0A0-DCDC-ED48-6E93-B3B29835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BB949-9F47-2840-9BFC-37855CB3CE4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7A29F-1DF3-5B0F-810A-F2392D16C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E1B2A-BBFF-4759-56C7-9DEE1CD7F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D86B8D-1B90-8849-974C-F05770BFC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A49D-C157-DD0A-0059-2F64BB9B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0" y="365126"/>
            <a:ext cx="5111826" cy="692494"/>
          </a:xfrm>
        </p:spPr>
        <p:txBody>
          <a:bodyPr>
            <a:normAutofit/>
          </a:bodyPr>
          <a:lstStyle/>
          <a:p>
            <a:r>
              <a:rPr lang="en-US" sz="1800" dirty="0"/>
              <a:t>a) Graph 1: Figure 1 of the paper</a:t>
            </a:r>
          </a:p>
        </p:txBody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2D494530-F6B2-37D5-4551-4110E55CA7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0"/>
            <a:ext cx="5440404" cy="6768232"/>
          </a:xfrm>
        </p:spPr>
      </p:pic>
      <p:pic>
        <p:nvPicPr>
          <p:cNvPr id="5" name="Content Placeholder 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C80F977D-CF2E-A955-7A00-BA062CFE67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3726" y="1489025"/>
            <a:ext cx="4208443" cy="3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06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1EEBB-2C37-5CE5-0D81-1090E847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A14AC-1AEE-8F81-AEE1-93F96D0D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10769600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b) Initial Task Schedule Program Output</a:t>
            </a:r>
          </a:p>
        </p:txBody>
      </p:sp>
      <p:pic>
        <p:nvPicPr>
          <p:cNvPr id="7" name="Picture 6" descr="A white sheet with black text&#10;&#10;Description automatically generated">
            <a:extLst>
              <a:ext uri="{FF2B5EF4-FFF2-40B4-BE49-F238E27FC236}">
                <a16:creationId xmlns:a16="http://schemas.microsoft.com/office/drawing/2014/main" id="{F592CEA5-84DA-319A-41BE-F4EB518B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7339"/>
            <a:ext cx="10512547" cy="22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80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EF8B0-505B-A5F0-6F4A-92ECB7913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43D4-7372-F41F-4AAF-49BCCF471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Initial Task Schedule</a:t>
            </a:r>
          </a:p>
        </p:txBody>
      </p:sp>
      <p:pic>
        <p:nvPicPr>
          <p:cNvPr id="5" name="Picture 4" descr="A diagram with red squares&#10;&#10;Description automatically generated with medium confidence">
            <a:extLst>
              <a:ext uri="{FF2B5EF4-FFF2-40B4-BE49-F238E27FC236}">
                <a16:creationId xmlns:a16="http://schemas.microsoft.com/office/drawing/2014/main" id="{9E58FD4B-3260-CE3A-5950-63EAD53F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15248"/>
            <a:ext cx="12192001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5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206C-A091-FB33-7F99-D24591DD4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6155-4AE6-5DB1-24DD-DACD79DC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Total energy consumption of initial scheduling</a:t>
            </a:r>
            <a:r>
              <a:rPr lang="en-US" sz="3600" dirty="0">
                <a:effectLst/>
              </a:rPr>
              <a:t>: 120</a:t>
            </a:r>
            <a:br>
              <a:rPr lang="en-US" sz="4400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389A9-C6B4-96E0-158D-AB5EACF6C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Core1(P1) =1, Core2(P2) = 2, Core3(P2) = 4, Cloud(Ps) =0.5</a:t>
            </a:r>
          </a:p>
          <a:p>
            <a:r>
              <a:rPr lang="en-US" sz="1800" dirty="0"/>
              <a:t>Core 1 task count = 0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Core 2 task count = 3 (T3, T5, T9)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Core 3 task count = 7 (T1, T2, T4, T6, T7, T8, T10)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Cloud task Count = 0</a:t>
            </a:r>
          </a:p>
          <a:p>
            <a:r>
              <a:rPr lang="en-US" sz="1800" dirty="0"/>
              <a:t>E1 = 1 * 0 = 0</a:t>
            </a:r>
          </a:p>
          <a:p>
            <a:r>
              <a:rPr lang="en-US" sz="1800" dirty="0"/>
              <a:t>E2 = 2 * (5+4+3) = 2 * 12 = 24</a:t>
            </a:r>
          </a:p>
          <a:p>
            <a:r>
              <a:rPr lang="en-US" sz="1800" dirty="0"/>
              <a:t>E3 = 4 * (5+5+3+4+3+2+2) = 4 * 24 = 96</a:t>
            </a:r>
          </a:p>
          <a:p>
            <a:r>
              <a:rPr lang="en-US" sz="1800" dirty="0" err="1"/>
              <a:t>E_cloud</a:t>
            </a:r>
            <a:r>
              <a:rPr lang="en-US" sz="1800" dirty="0"/>
              <a:t> = 0.5 * 0 = 0</a:t>
            </a:r>
          </a:p>
          <a:p>
            <a:r>
              <a:rPr lang="en-US" sz="1800" dirty="0" err="1"/>
              <a:t>E_total</a:t>
            </a:r>
            <a:r>
              <a:rPr lang="en-US" sz="1800" dirty="0"/>
              <a:t> of initial scheduling = E1 + E2 + E3 + </a:t>
            </a:r>
            <a:r>
              <a:rPr lang="en-US" sz="1800" dirty="0" err="1"/>
              <a:t>E_cloud</a:t>
            </a:r>
            <a:r>
              <a:rPr lang="en-US" sz="1800" dirty="0"/>
              <a:t> = 0 + 24 + 96 + 0 = 120</a:t>
            </a:r>
          </a:p>
        </p:txBody>
      </p:sp>
    </p:spTree>
    <p:extLst>
      <p:ext uri="{BB962C8B-B14F-4D97-AF65-F5344CB8AC3E}">
        <p14:creationId xmlns:p14="http://schemas.microsoft.com/office/powerpoint/2010/main" val="4193912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989E8-EED0-F10C-C3F8-CB2A54A6E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AB74-9759-5E02-5171-23A11119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c) Energy Optimized Task Schedule Program Output</a:t>
            </a:r>
          </a:p>
        </p:txBody>
      </p:sp>
      <p:pic>
        <p:nvPicPr>
          <p:cNvPr id="4" name="Picture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3AE863EB-1563-74C2-8672-168902B8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53619"/>
            <a:ext cx="10512547" cy="22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7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52A12-82F1-2687-4D91-83B339E0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B797-BE76-634F-0965-1B9FCCB5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Energy Optimized Task Schedule</a:t>
            </a:r>
          </a:p>
        </p:txBody>
      </p:sp>
      <p:pic>
        <p:nvPicPr>
          <p:cNvPr id="4" name="Picture 3" descr="A chart with multiple colored squares&#10;&#10;Description automatically generated">
            <a:extLst>
              <a:ext uri="{FF2B5EF4-FFF2-40B4-BE49-F238E27FC236}">
                <a16:creationId xmlns:a16="http://schemas.microsoft.com/office/drawing/2014/main" id="{FB918A23-951D-AEDA-4366-F39ED293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48"/>
            <a:ext cx="12178866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9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C5E24-5A5A-D325-1963-1601021DC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4D3A-8491-2F8B-4EF4-BB9F2686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Total energy consumption of final scheduling</a:t>
            </a:r>
            <a:r>
              <a:rPr lang="en-US" sz="3600" dirty="0">
                <a:effectLst/>
              </a:rPr>
              <a:t>: 15</a:t>
            </a:r>
            <a:br>
              <a:rPr lang="en-US" sz="4400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176E4-8C1A-8E2D-BD49-863FA00C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Core1(P1) =1, Core2(P2) = 2, Core3(P2) = 4, Cloud(Ps) =0.5</a:t>
            </a:r>
          </a:p>
          <a:p>
            <a:r>
              <a:rPr lang="en-US" sz="1800" dirty="0"/>
              <a:t>Core 1 task count = 0</a:t>
            </a:r>
          </a:p>
          <a:p>
            <a:r>
              <a:rPr lang="en-US" sz="1800" dirty="0"/>
              <a:t>Core 2 task count = 0</a:t>
            </a:r>
          </a:p>
          <a:p>
            <a:r>
              <a:rPr lang="en-US" sz="1800" dirty="0"/>
              <a:t>Core 3 task count = 0</a:t>
            </a:r>
          </a:p>
          <a:p>
            <a:r>
              <a:rPr lang="en-US" sz="1800" dirty="0"/>
              <a:t>Cloud task  Count =10 (T1,T2,T3,T4,T5,T6,T7,T8,T9,T10)</a:t>
            </a:r>
          </a:p>
          <a:p>
            <a:r>
              <a:rPr lang="en-US" sz="1800" dirty="0"/>
              <a:t>E1 = 0</a:t>
            </a:r>
          </a:p>
          <a:p>
            <a:r>
              <a:rPr lang="en-US" sz="1800" dirty="0"/>
              <a:t>E2 = 0</a:t>
            </a:r>
          </a:p>
          <a:p>
            <a:r>
              <a:rPr lang="en-US" sz="1800" dirty="0"/>
              <a:t>E3 = 0</a:t>
            </a:r>
          </a:p>
          <a:p>
            <a:r>
              <a:rPr lang="en-US" sz="1800" dirty="0" err="1"/>
              <a:t>E_cloud</a:t>
            </a:r>
            <a:r>
              <a:rPr lang="en-US" sz="1800" dirty="0"/>
              <a:t> =  0.5 * 3 * 10 = 15</a:t>
            </a:r>
          </a:p>
          <a:p>
            <a:r>
              <a:rPr lang="en-US" sz="1800" dirty="0" err="1"/>
              <a:t>E_total</a:t>
            </a:r>
            <a:r>
              <a:rPr lang="en-US" sz="1800" dirty="0"/>
              <a:t> of initial scheduling = E1 + E2 + E3 + </a:t>
            </a:r>
            <a:r>
              <a:rPr lang="en-US" sz="1800" dirty="0" err="1"/>
              <a:t>E_cloud</a:t>
            </a:r>
            <a:r>
              <a:rPr lang="en-US" sz="1800" dirty="0"/>
              <a:t> = 0 + 0 + 0 + 15 = 15</a:t>
            </a:r>
          </a:p>
        </p:txBody>
      </p:sp>
    </p:spTree>
    <p:extLst>
      <p:ext uri="{BB962C8B-B14F-4D97-AF65-F5344CB8AC3E}">
        <p14:creationId xmlns:p14="http://schemas.microsoft.com/office/powerpoint/2010/main" val="290572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297DC-6FB9-E1E6-50CA-25EC02C9C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DE5B-C59B-A6BA-58CB-48DFF81F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d)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4238D-0652-03AC-5ADD-F61922F6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T_total</a:t>
            </a:r>
            <a:r>
              <a:rPr lang="en-US" dirty="0"/>
              <a:t> of initial scheduling : 25</a:t>
            </a:r>
          </a:p>
          <a:p>
            <a:r>
              <a:rPr lang="en-US" dirty="0" err="1"/>
              <a:t>E_total</a:t>
            </a:r>
            <a:r>
              <a:rPr lang="en-US" dirty="0"/>
              <a:t> of initial scheduling : 120</a:t>
            </a:r>
          </a:p>
          <a:p>
            <a:r>
              <a:rPr lang="en-US" dirty="0" err="1"/>
              <a:t>T_total</a:t>
            </a:r>
            <a:r>
              <a:rPr lang="en-US" dirty="0"/>
              <a:t> of final scheduling : 32 (&lt;37.5 (25*1.5))</a:t>
            </a:r>
          </a:p>
          <a:p>
            <a:r>
              <a:rPr lang="en-US" dirty="0" err="1"/>
              <a:t>E_total</a:t>
            </a:r>
            <a:r>
              <a:rPr lang="en-US" dirty="0"/>
              <a:t> of final scheduling : 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3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BCA5D-977F-C20B-4DED-B6F73AB48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E392-98AC-C7A2-F1B8-DE571E61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0" y="365126"/>
            <a:ext cx="5111826" cy="692494"/>
          </a:xfrm>
        </p:spPr>
        <p:txBody>
          <a:bodyPr>
            <a:noAutofit/>
          </a:bodyPr>
          <a:lstStyle/>
          <a:p>
            <a:r>
              <a:rPr lang="en-US" sz="2000" dirty="0"/>
              <a:t>a) Graph 3: Graph with 20 tasks </a:t>
            </a:r>
          </a:p>
        </p:txBody>
      </p:sp>
      <p:pic>
        <p:nvPicPr>
          <p:cNvPr id="7" name="Content Placeholder 6" descr="A table of numbers with numbers on it&#10;&#10;Description automatically generated">
            <a:extLst>
              <a:ext uri="{FF2B5EF4-FFF2-40B4-BE49-F238E27FC236}">
                <a16:creationId xmlns:a16="http://schemas.microsoft.com/office/drawing/2014/main" id="{00E5158D-0039-F4F1-526C-8FE1107B72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0501" y="1057620"/>
            <a:ext cx="3622663" cy="5316015"/>
          </a:xfrm>
        </p:spPr>
      </p:pic>
      <p:pic>
        <p:nvPicPr>
          <p:cNvPr id="16" name="Content Placeholder 15" descr="A network of lines and dots&#10;&#10;Description automatically generated">
            <a:extLst>
              <a:ext uri="{FF2B5EF4-FFF2-40B4-BE49-F238E27FC236}">
                <a16:creationId xmlns:a16="http://schemas.microsoft.com/office/drawing/2014/main" id="{4FB35324-9E53-10CF-6417-BE0B0053C9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3513" y="0"/>
            <a:ext cx="5339507" cy="6858000"/>
          </a:xfrm>
        </p:spPr>
      </p:pic>
    </p:spTree>
    <p:extLst>
      <p:ext uri="{BB962C8B-B14F-4D97-AF65-F5344CB8AC3E}">
        <p14:creationId xmlns:p14="http://schemas.microsoft.com/office/powerpoint/2010/main" val="2527215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ED269E-B0E8-6C0F-308E-557929F1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F6913-49F1-5F9C-D34E-CBF045CE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b) Initial Task Schedule Program Output</a:t>
            </a:r>
          </a:p>
        </p:txBody>
      </p:sp>
      <p:pic>
        <p:nvPicPr>
          <p:cNvPr id="4" name="Picture 3" descr="A screenshot of a math&#10;&#10;Description automatically generated">
            <a:extLst>
              <a:ext uri="{FF2B5EF4-FFF2-40B4-BE49-F238E27FC236}">
                <a16:creationId xmlns:a16="http://schemas.microsoft.com/office/drawing/2014/main" id="{94B14261-7A1A-5475-DA73-67ACCCC0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8897"/>
            <a:ext cx="10512547" cy="38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96CD-2466-7104-9168-1B9CAE5C7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40B4-3109-B9BE-68B9-147BEB87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Initial Task Schedule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02CB3-EE25-9ED9-4131-322F83E0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48"/>
            <a:ext cx="12178866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4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4C9AF-163E-F421-3264-FDA1E1448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E3FD2-6CE7-C067-8923-30CDDF98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42" y="569856"/>
            <a:ext cx="10515600" cy="942664"/>
          </a:xfrm>
        </p:spPr>
        <p:txBody>
          <a:bodyPr>
            <a:normAutofit/>
          </a:bodyPr>
          <a:lstStyle/>
          <a:p>
            <a:r>
              <a:rPr lang="en-US" sz="3600" dirty="0"/>
              <a:t>b) Initial Task Schedule Program Output</a:t>
            </a:r>
          </a:p>
        </p:txBody>
      </p:sp>
      <p:pic>
        <p:nvPicPr>
          <p:cNvPr id="10" name="Picture 9" descr="A white sheet with black text&#10;&#10;Description automatically generated">
            <a:extLst>
              <a:ext uri="{FF2B5EF4-FFF2-40B4-BE49-F238E27FC236}">
                <a16:creationId xmlns:a16="http://schemas.microsoft.com/office/drawing/2014/main" id="{F72AFE20-5169-8E16-1A12-7E911C16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42" y="2437976"/>
            <a:ext cx="10905066" cy="229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03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F5F37-D73B-1572-4410-1478DA89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8DB30-9D5A-52BC-07CE-12E19DDA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Total energy consumption of initial scheduling</a:t>
            </a:r>
            <a:r>
              <a:rPr lang="en-US" sz="3600" dirty="0">
                <a:effectLst/>
              </a:rPr>
              <a:t>: 184</a:t>
            </a:r>
            <a:br>
              <a:rPr lang="en-US" sz="4400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F364-397B-DBF8-1FEB-8C7E2B8E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Core1(P1) =1, Core2(P2) = 2, Core3(P2) = 4, Cloud(Ps) =0.5</a:t>
            </a:r>
          </a:p>
          <a:p>
            <a:r>
              <a:rPr lang="en-US" sz="1600" dirty="0"/>
              <a:t>Core 1 Task Count: 1 (T4)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Core 2 Task Count: 4 (T5, T9, T16, T17)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Core 3 Task Count: 9 (T1, T6, T10, T11, T8, T13, T15, T19, T20)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Cloud Task Count: 6 (T2, T3, T7, T14, T12, T18)</a:t>
            </a:r>
          </a:p>
          <a:p>
            <a:r>
              <a:rPr lang="en-US" sz="1600" dirty="0"/>
              <a:t>E1 = P1 * (Core 1 total time) = 1 * 7 = 7</a:t>
            </a:r>
          </a:p>
          <a:p>
            <a:r>
              <a:rPr lang="en-US" sz="1600" dirty="0"/>
              <a:t>E2 = P2 * (Core 2 total time) = 2 * 20 = 40</a:t>
            </a:r>
          </a:p>
          <a:p>
            <a:r>
              <a:rPr lang="en-US" sz="1600" dirty="0"/>
              <a:t>E3 = P3 * (Core 3 total time) = 4 * 32 = 128</a:t>
            </a:r>
          </a:p>
          <a:p>
            <a:r>
              <a:rPr lang="en-US" sz="1600" dirty="0" err="1"/>
              <a:t>E_cloud</a:t>
            </a:r>
            <a:r>
              <a:rPr lang="en-US" sz="1600" dirty="0"/>
              <a:t> = Ps * (Total sending time) = 0.5 * 3 * 6 = 9</a:t>
            </a:r>
          </a:p>
          <a:p>
            <a:r>
              <a:rPr lang="en-US" sz="1600" dirty="0" err="1"/>
              <a:t>E_total</a:t>
            </a:r>
            <a:r>
              <a:rPr lang="en-US" sz="1600" dirty="0"/>
              <a:t> of initial scheduling = E1 + E2 + E3 + </a:t>
            </a:r>
            <a:r>
              <a:rPr lang="en-US" sz="1600" dirty="0" err="1"/>
              <a:t>E_cloud</a:t>
            </a:r>
            <a:r>
              <a:rPr lang="en-US" sz="1600" dirty="0"/>
              <a:t> = 7 + 40 + 128 + 9 = 184</a:t>
            </a:r>
          </a:p>
          <a:p>
            <a:pPr marL="0" indent="0">
              <a:buNone/>
            </a:pPr>
            <a:endParaRPr lang="en-US" sz="1600" dirty="0">
              <a:solidFill>
                <a:srgbClr val="4E4E4E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10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843280-9F49-2C58-425E-1F3FB348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A50E0-4192-D273-7B63-98C3B03E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c) Energy Optimized Task Schedule Program Output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6C9CE9-BDA7-AEC1-FBB5-B19A1A24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0"/>
          <a:stretch/>
        </p:blipFill>
        <p:spPr>
          <a:xfrm>
            <a:off x="838200" y="2209799"/>
            <a:ext cx="10512547" cy="380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5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99111-E196-2947-8F18-DF074972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B574-FE59-3EF7-F41C-63085088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Energy Optimized Task Schedule</a:t>
            </a:r>
          </a:p>
        </p:txBody>
      </p:sp>
      <p:pic>
        <p:nvPicPr>
          <p:cNvPr id="5" name="Picture 4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343F788A-898E-05F3-D38B-C53945B7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48"/>
            <a:ext cx="12178866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93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F115B-A94B-AE0B-B47F-6CB413ECE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ECE69-D48E-386B-DCE8-A9ACF6C8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Total energy consumption of final scheduling</a:t>
            </a:r>
            <a:r>
              <a:rPr lang="en-US" sz="3600" dirty="0">
                <a:effectLst/>
              </a:rPr>
              <a:t>: 49</a:t>
            </a:r>
            <a:br>
              <a:rPr lang="en-US" sz="4400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BBFCA-D3EC-E1F9-3ACD-EAE71F04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Core1 (P1) = 1, Core2 (P2) = 2, Core3 (P2) = 4, Cloud (Ps) = 0.5</a:t>
            </a:r>
          </a:p>
          <a:p>
            <a:r>
              <a:rPr lang="en-US" sz="1600" dirty="0"/>
              <a:t>Core 1 Task Count: 3 (T5, T4, T9)</a:t>
            </a:r>
          </a:p>
          <a:p>
            <a:r>
              <a:rPr lang="en-US" sz="1600" dirty="0"/>
              <a:t>Core 2 Task Count: None</a:t>
            </a:r>
          </a:p>
          <a:p>
            <a:r>
              <a:rPr lang="en-US" sz="1600" dirty="0"/>
              <a:t>Core 3 Task Count: 1 (T10)</a:t>
            </a:r>
          </a:p>
          <a:p>
            <a:r>
              <a:rPr lang="en-US" sz="1600" dirty="0"/>
              <a:t>Cloud Task Count: 16 (T1, T2, T3, T6, T7, T8, T11, T12, T13, T14, T15, T16, T17, T18, T19, T20)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E1 = 1 * 17 = 17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E2 = 2 * 0 = 0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E3 = 4 * 2 = 8</a:t>
            </a:r>
          </a:p>
          <a:p>
            <a:pPr>
              <a:spcBef>
                <a:spcPts val="900"/>
              </a:spcBef>
            </a:pPr>
            <a:r>
              <a:rPr lang="en-US" sz="1600" dirty="0" err="1"/>
              <a:t>E_cloud</a:t>
            </a:r>
            <a:r>
              <a:rPr lang="en-US" sz="1600" dirty="0"/>
              <a:t> = 0.5 * 16 * 3 = 24</a:t>
            </a:r>
          </a:p>
          <a:p>
            <a:r>
              <a:rPr lang="en-US" sz="1600" dirty="0" err="1"/>
              <a:t>E_total</a:t>
            </a:r>
            <a:r>
              <a:rPr lang="en-US" sz="1600" dirty="0"/>
              <a:t> of final scheduling = E1 + E2 + E3 + </a:t>
            </a:r>
            <a:r>
              <a:rPr lang="en-US" sz="1600" dirty="0" err="1"/>
              <a:t>E_cloud</a:t>
            </a:r>
            <a:r>
              <a:rPr lang="en-US" sz="1600" dirty="0"/>
              <a:t> = 17 + 0 + 8 + 24 = 49</a:t>
            </a:r>
          </a:p>
          <a:p>
            <a:endParaRPr lang="en-US" sz="11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14367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99459-65FD-88A4-271A-7ACC2FA3B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A4C6-6DCC-9764-B64E-3D39E307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d)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8871-A7BD-0DAA-C7DD-1915A8F09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T_total</a:t>
            </a:r>
            <a:r>
              <a:rPr lang="en-US" dirty="0"/>
              <a:t> of initial scheduling : 34</a:t>
            </a:r>
          </a:p>
          <a:p>
            <a:r>
              <a:rPr lang="en-US" dirty="0" err="1"/>
              <a:t>E_total</a:t>
            </a:r>
            <a:r>
              <a:rPr lang="en-US" dirty="0"/>
              <a:t> of initial scheduling : 184</a:t>
            </a:r>
          </a:p>
          <a:p>
            <a:r>
              <a:rPr lang="en-US" dirty="0" err="1"/>
              <a:t>T_total</a:t>
            </a:r>
            <a:r>
              <a:rPr lang="en-US" dirty="0"/>
              <a:t> of final scheduling : 50 (&lt; 51 (34*1.5))</a:t>
            </a:r>
          </a:p>
          <a:p>
            <a:r>
              <a:rPr lang="en-US" dirty="0" err="1"/>
              <a:t>E_total</a:t>
            </a:r>
            <a:r>
              <a:rPr lang="en-US" dirty="0"/>
              <a:t> of final scheduling : 49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5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C54ED-C93F-BF84-C3FB-DD399B562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E69E-EE7A-AC34-D820-6603E283D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0" y="365126"/>
            <a:ext cx="5111826" cy="692494"/>
          </a:xfrm>
        </p:spPr>
        <p:txBody>
          <a:bodyPr>
            <a:noAutofit/>
          </a:bodyPr>
          <a:lstStyle/>
          <a:p>
            <a:r>
              <a:rPr lang="en-US" sz="2000" dirty="0"/>
              <a:t>a) Graph 4: Graph3 with multiple entry tasks </a:t>
            </a:r>
          </a:p>
        </p:txBody>
      </p:sp>
      <p:pic>
        <p:nvPicPr>
          <p:cNvPr id="7" name="Content Placeholder 6" descr="A table of numbers with numbers on it&#10;&#10;Description automatically generated">
            <a:extLst>
              <a:ext uri="{FF2B5EF4-FFF2-40B4-BE49-F238E27FC236}">
                <a16:creationId xmlns:a16="http://schemas.microsoft.com/office/drawing/2014/main" id="{3E96ED15-9BAE-3A12-FA63-069EC5EAFF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0501" y="1057620"/>
            <a:ext cx="3622663" cy="5316015"/>
          </a:xfrm>
        </p:spPr>
      </p:pic>
      <p:pic>
        <p:nvPicPr>
          <p:cNvPr id="6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3753C096-884A-38C3-573A-8FC7D8B91A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9500" y="0"/>
            <a:ext cx="6099673" cy="6858000"/>
          </a:xfrm>
        </p:spPr>
      </p:pic>
    </p:spTree>
    <p:extLst>
      <p:ext uri="{BB962C8B-B14F-4D97-AF65-F5344CB8AC3E}">
        <p14:creationId xmlns:p14="http://schemas.microsoft.com/office/powerpoint/2010/main" val="2137425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629AE-821F-EA6D-65B4-83439A0E5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7C7AC-FC61-4FF6-9D64-7EDD6B76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8064500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b) Initial Task Schedule Program Output</a:t>
            </a:r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65127D43-48F1-F0DD-7630-53F4DD66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2037"/>
            <a:ext cx="10512547" cy="38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99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E5D35-4B54-6AD5-9979-ADDD625B2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800A-9CD5-DA70-35B5-41E4D249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Initial Task Schedule</a:t>
            </a:r>
          </a:p>
        </p:txBody>
      </p:sp>
      <p:pic>
        <p:nvPicPr>
          <p:cNvPr id="4" name="Picture 3" descr="A screenshot of a schedule&#10;&#10;Description automatically generated">
            <a:extLst>
              <a:ext uri="{FF2B5EF4-FFF2-40B4-BE49-F238E27FC236}">
                <a16:creationId xmlns:a16="http://schemas.microsoft.com/office/drawing/2014/main" id="{4EA32607-1D9A-BF9F-D859-0F5C4D84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48"/>
            <a:ext cx="12192000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14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02011-9E6A-A0A4-C5BA-096EE214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E529-5946-8DB4-EE7A-44CCCF0B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Total energy consumption of initial scheduling</a:t>
            </a:r>
            <a:r>
              <a:rPr lang="en-US" sz="3600" dirty="0">
                <a:effectLst/>
              </a:rPr>
              <a:t>: 188</a:t>
            </a:r>
            <a:br>
              <a:rPr lang="en-US" sz="4400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3CF4-846A-E3FD-9792-07A18A81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Core1 (P1) = 1, Core2 (P2) = 2, Core3 (P2) = 4, Cloud (Ps) = 0.5</a:t>
            </a:r>
          </a:p>
          <a:p>
            <a:r>
              <a:rPr lang="en-US" sz="1600" dirty="0"/>
              <a:t>Core 1 Task Count: 2 (T1, T15)</a:t>
            </a:r>
          </a:p>
          <a:p>
            <a:r>
              <a:rPr lang="en-US" sz="1600" dirty="0"/>
              <a:t>Core 2 Task Count: 4 (T5, T4, T9, T8)</a:t>
            </a:r>
          </a:p>
          <a:p>
            <a:r>
              <a:rPr lang="en-US" sz="1600" dirty="0"/>
              <a:t>Core 3 Task Count: 8 (T6, T2, T3, T7, T13, T18, T17, T20)</a:t>
            </a:r>
          </a:p>
          <a:p>
            <a:r>
              <a:rPr lang="en-US" sz="1600" dirty="0"/>
              <a:t>Cloud Task Count: 6 (T10, T11, T14, T16, T12, T19)</a:t>
            </a:r>
          </a:p>
          <a:p>
            <a:r>
              <a:rPr lang="en-US" sz="1600" dirty="0"/>
              <a:t>E1 = 1 * 19 = 19</a:t>
            </a:r>
          </a:p>
          <a:p>
            <a:r>
              <a:rPr lang="en-US" sz="1600" dirty="0"/>
              <a:t>E2 = 2 * 16 = 32</a:t>
            </a:r>
          </a:p>
          <a:p>
            <a:r>
              <a:rPr lang="en-US" sz="1600" dirty="0"/>
              <a:t>E3 = 4 * 32 = 128</a:t>
            </a:r>
          </a:p>
          <a:p>
            <a:r>
              <a:rPr lang="en-US" sz="1600" dirty="0" err="1"/>
              <a:t>E_cloud</a:t>
            </a:r>
            <a:r>
              <a:rPr lang="en-US" sz="1600" dirty="0"/>
              <a:t> = 0.5 * 6 * 3 = 9</a:t>
            </a:r>
          </a:p>
          <a:p>
            <a:r>
              <a:rPr lang="en-US" sz="1600" dirty="0" err="1"/>
              <a:t>E_total</a:t>
            </a:r>
            <a:r>
              <a:rPr lang="en-US" sz="1600" dirty="0"/>
              <a:t> of initial scheduling = E1 + E2 + E3 + </a:t>
            </a:r>
            <a:r>
              <a:rPr lang="en-US" sz="1600" dirty="0" err="1"/>
              <a:t>E_cloud</a:t>
            </a:r>
            <a:r>
              <a:rPr lang="en-US" sz="1600" dirty="0"/>
              <a:t> = 19 + 32 + 128 + 9 = 188</a:t>
            </a:r>
          </a:p>
          <a:p>
            <a:pPr marL="0" indent="0">
              <a:buNone/>
            </a:pPr>
            <a:endParaRPr lang="en-US" sz="1600" dirty="0">
              <a:solidFill>
                <a:srgbClr val="4E4E4E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58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0911D-FD23-82B8-EAAE-F0D6D548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BE957-6156-AEB7-6D28-39031F56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c) Energy Optimized Task Schedule Program Output</a:t>
            </a:r>
          </a:p>
        </p:txBody>
      </p:sp>
      <p:pic>
        <p:nvPicPr>
          <p:cNvPr id="4" name="Picture 3" descr="A screenshot of a math table&#10;&#10;Description automatically generated">
            <a:extLst>
              <a:ext uri="{FF2B5EF4-FFF2-40B4-BE49-F238E27FC236}">
                <a16:creationId xmlns:a16="http://schemas.microsoft.com/office/drawing/2014/main" id="{533E1446-5421-47F7-4F0C-438BB807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8897"/>
            <a:ext cx="10512547" cy="38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8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9D66B-8532-5DDB-D4D3-35023AE8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Initial Task Schedule</a:t>
            </a:r>
          </a:p>
        </p:txBody>
      </p:sp>
      <p:pic>
        <p:nvPicPr>
          <p:cNvPr id="4" name="Picture 3" descr="A diagram with multiple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E538FFD-B674-98D9-B3A6-0DF275E7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2" y="815248"/>
            <a:ext cx="11863707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71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DC6A-E711-F292-4E12-1A8DEDC41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338D-8DD3-E084-AF9F-3977DBA5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Energy Optimized Task Schedule</a:t>
            </a:r>
          </a:p>
        </p:txBody>
      </p:sp>
      <p:pic>
        <p:nvPicPr>
          <p:cNvPr id="4" name="Picture 3" descr="A screenshot of a schedule&#10;&#10;Description automatically generated">
            <a:extLst>
              <a:ext uri="{FF2B5EF4-FFF2-40B4-BE49-F238E27FC236}">
                <a16:creationId xmlns:a16="http://schemas.microsoft.com/office/drawing/2014/main" id="{62861D3F-9C70-EEE1-A273-4B90A17D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48"/>
            <a:ext cx="12192000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425BA-7169-8D55-BD0E-22FC7F360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9076-4EA8-AB81-6E21-0E9C1E05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Total energy consumption of final scheduling</a:t>
            </a:r>
            <a:r>
              <a:rPr lang="en-US" sz="3600" dirty="0">
                <a:effectLst/>
              </a:rPr>
              <a:t>: 59.5</a:t>
            </a:r>
            <a:br>
              <a:rPr lang="en-US" sz="4400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BE91F-3D01-A3EC-3301-992C7C35F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Core1 (P1) = 1, Core2 (P2) = 2, Core3 (P2) = 4, Cloud (Ps) = 0.5</a:t>
            </a:r>
          </a:p>
          <a:p>
            <a:r>
              <a:rPr lang="en-US" sz="1600" dirty="0"/>
              <a:t>Core 1 Task Count: 4 (T5, T9, T1, T15)</a:t>
            </a:r>
          </a:p>
          <a:p>
            <a:r>
              <a:rPr lang="en-US" sz="1600" dirty="0"/>
              <a:t>Core 2 Task Count: 1 (T8)</a:t>
            </a:r>
          </a:p>
          <a:p>
            <a:r>
              <a:rPr lang="en-US" sz="1600" dirty="0"/>
              <a:t>Core 3 Task Count: 0</a:t>
            </a:r>
          </a:p>
          <a:p>
            <a:r>
              <a:rPr lang="en-US" sz="1600" dirty="0"/>
              <a:t>Cloud Task Count: 15 (T4, T6, T3, T2, T10, T11, T13, T7, T14, T16, T18, T12, T17, T19, T20)</a:t>
            </a:r>
          </a:p>
          <a:p>
            <a:r>
              <a:rPr lang="en-US" sz="1600" dirty="0"/>
              <a:t>E1 = 1 * 29 = 29</a:t>
            </a:r>
          </a:p>
          <a:p>
            <a:r>
              <a:rPr lang="en-US" sz="1600" dirty="0"/>
              <a:t>E2 = 2 * 4 = 8</a:t>
            </a:r>
          </a:p>
          <a:p>
            <a:r>
              <a:rPr lang="en-US" sz="1600" dirty="0"/>
              <a:t>E3 = 4 * 0 = 0</a:t>
            </a:r>
          </a:p>
          <a:p>
            <a:r>
              <a:rPr lang="en-US" sz="1600" dirty="0" err="1"/>
              <a:t>E_cloud</a:t>
            </a:r>
            <a:r>
              <a:rPr lang="en-US" sz="1600" dirty="0"/>
              <a:t> = 0.5 * 15 * 3 = 22.5</a:t>
            </a:r>
          </a:p>
          <a:p>
            <a:r>
              <a:rPr lang="en-US" sz="1600" dirty="0" err="1"/>
              <a:t>E_total</a:t>
            </a:r>
            <a:r>
              <a:rPr lang="en-US" sz="1600" dirty="0"/>
              <a:t> of final scheduling = E1 + E2 + E3 + </a:t>
            </a:r>
            <a:r>
              <a:rPr lang="en-US" sz="1600" dirty="0" err="1"/>
              <a:t>E_cloud</a:t>
            </a:r>
            <a:r>
              <a:rPr lang="en-US" sz="1600" dirty="0"/>
              <a:t> = 29 + 8 + 0 + 22.5 = 59.5</a:t>
            </a:r>
          </a:p>
          <a:p>
            <a:pPr marL="0" indent="0">
              <a:buNone/>
            </a:pPr>
            <a:endParaRPr lang="en-US" sz="1600" dirty="0">
              <a:solidFill>
                <a:srgbClr val="4E4E4E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824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81EA1-E33D-7AE5-12F1-23D624725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FB64-C992-C64F-DA3F-5AE564B6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d)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319BF-C45A-359F-61F3-170C231E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T_total</a:t>
            </a:r>
            <a:r>
              <a:rPr lang="en-US" dirty="0"/>
              <a:t> of initial scheduling : 33</a:t>
            </a:r>
          </a:p>
          <a:p>
            <a:r>
              <a:rPr lang="en-US" dirty="0" err="1"/>
              <a:t>E_total</a:t>
            </a:r>
            <a:r>
              <a:rPr lang="en-US" dirty="0"/>
              <a:t> of initial scheduling : 188</a:t>
            </a:r>
          </a:p>
          <a:p>
            <a:r>
              <a:rPr lang="en-US" dirty="0" err="1"/>
              <a:t>T_total</a:t>
            </a:r>
            <a:r>
              <a:rPr lang="en-US" dirty="0"/>
              <a:t> of final scheduling : 47 (&lt;49.5 (33*1.5))</a:t>
            </a:r>
          </a:p>
          <a:p>
            <a:r>
              <a:rPr lang="en-US" dirty="0" err="1"/>
              <a:t>E_total</a:t>
            </a:r>
            <a:r>
              <a:rPr lang="en-US" dirty="0"/>
              <a:t> of final scheduling : 59.5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77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3EE2B-1661-BA49-3FD3-43E67A8F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0B03-85A6-AF29-92C7-19CC7CE5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0" y="365126"/>
            <a:ext cx="5111826" cy="692494"/>
          </a:xfrm>
        </p:spPr>
        <p:txBody>
          <a:bodyPr>
            <a:noAutofit/>
          </a:bodyPr>
          <a:lstStyle/>
          <a:p>
            <a:r>
              <a:rPr lang="en-US" sz="2000" dirty="0"/>
              <a:t>a) Graph 5: Graph3 with multiple entry tasks and multiple exit tasks</a:t>
            </a:r>
          </a:p>
        </p:txBody>
      </p:sp>
      <p:pic>
        <p:nvPicPr>
          <p:cNvPr id="7" name="Content Placeholder 6" descr="A table of numbers with numbers on it&#10;&#10;Description automatically generated">
            <a:extLst>
              <a:ext uri="{FF2B5EF4-FFF2-40B4-BE49-F238E27FC236}">
                <a16:creationId xmlns:a16="http://schemas.microsoft.com/office/drawing/2014/main" id="{C61F7087-374D-3FA2-18FC-84E225D898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0501" y="1057620"/>
            <a:ext cx="3622663" cy="5316015"/>
          </a:xfrm>
        </p:spPr>
      </p:pic>
      <p:pic>
        <p:nvPicPr>
          <p:cNvPr id="8" name="Content Placeholder 7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254103B9-47DF-5E2C-61C4-8C2CD9BA6E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2984" y="0"/>
            <a:ext cx="5177835" cy="6858000"/>
          </a:xfrm>
        </p:spPr>
      </p:pic>
    </p:spTree>
    <p:extLst>
      <p:ext uri="{BB962C8B-B14F-4D97-AF65-F5344CB8AC3E}">
        <p14:creationId xmlns:p14="http://schemas.microsoft.com/office/powerpoint/2010/main" val="1904057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01BCC-85F5-746C-EA51-51F6BDF1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C4319-7768-920D-BA71-9EEF2F41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7454900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b) Initial Task Schedule Program Output</a:t>
            </a:r>
          </a:p>
        </p:txBody>
      </p:sp>
      <p:pic>
        <p:nvPicPr>
          <p:cNvPr id="4" name="Picture 3" descr="A white sheet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1206E6C9-2AC6-7441-5B05-4BD44C4A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2037"/>
            <a:ext cx="10512547" cy="38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728CC-4127-E8B7-53DF-42AC03B7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CA9E-D777-0849-B924-59976266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Initial Task Schedule</a:t>
            </a:r>
          </a:p>
        </p:txBody>
      </p:sp>
      <p:pic>
        <p:nvPicPr>
          <p:cNvPr id="5" name="Picture 4" descr="A diagram of a schedule&#10;&#10;Description automatically generated">
            <a:extLst>
              <a:ext uri="{FF2B5EF4-FFF2-40B4-BE49-F238E27FC236}">
                <a16:creationId xmlns:a16="http://schemas.microsoft.com/office/drawing/2014/main" id="{D7477A37-8CC9-74B8-4D8E-B327215F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15248"/>
            <a:ext cx="12192001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49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705D1-1068-8158-0C98-A8A90211E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9ECE-EA62-93EF-B8FD-12F8FF39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Total energy consumption of initial scheduling</a:t>
            </a:r>
            <a:r>
              <a:rPr lang="en-US" sz="3600" dirty="0">
                <a:effectLst/>
              </a:rPr>
              <a:t>: 183</a:t>
            </a:r>
            <a:br>
              <a:rPr lang="en-US" sz="4400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0071-677B-B67D-D54F-F79F750B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Core1 (P1) = 1, Core2 (P2) = 2, Core3 (P2) = 4, Cloud (Ps) = 0.5</a:t>
            </a:r>
          </a:p>
          <a:p>
            <a:r>
              <a:rPr lang="en-US" sz="1600" dirty="0"/>
              <a:t>Core 1 Task Count: 2 (T3, T7)</a:t>
            </a:r>
          </a:p>
          <a:p>
            <a:r>
              <a:rPr lang="en-US" sz="1600" dirty="0"/>
              <a:t>Core 2 Task Count: 5 (T2, T5, T10, T12, T17)</a:t>
            </a:r>
          </a:p>
          <a:p>
            <a:r>
              <a:rPr lang="en-US" sz="1600" dirty="0"/>
              <a:t>Core 3 Task Count: 7 (T1, T4, T9, T14, T11, T16, T19)</a:t>
            </a:r>
          </a:p>
          <a:p>
            <a:r>
              <a:rPr lang="en-US" sz="1600" dirty="0"/>
              <a:t>Cloud Task Count: 6 (T6, T8, T13, T18, T15, T20)</a:t>
            </a:r>
          </a:p>
          <a:p>
            <a:r>
              <a:rPr lang="en-US" sz="1600" dirty="0"/>
              <a:t>E1 = 1 * 14 = 14</a:t>
            </a:r>
          </a:p>
          <a:p>
            <a:r>
              <a:rPr lang="en-US" sz="1600" dirty="0"/>
              <a:t>E2 = 2 * 28 = 56</a:t>
            </a:r>
          </a:p>
          <a:p>
            <a:r>
              <a:rPr lang="en-US" sz="1600" dirty="0"/>
              <a:t>E3 = 4 * 26 = 104</a:t>
            </a:r>
          </a:p>
          <a:p>
            <a:r>
              <a:rPr lang="en-US" sz="1600" dirty="0" err="1"/>
              <a:t>E_cloud</a:t>
            </a:r>
            <a:r>
              <a:rPr lang="en-US" sz="1600" dirty="0"/>
              <a:t> = 0.5 * 6 * 3= 9</a:t>
            </a:r>
          </a:p>
          <a:p>
            <a:r>
              <a:rPr lang="en-US" sz="1600" dirty="0" err="1"/>
              <a:t>E_total</a:t>
            </a:r>
            <a:r>
              <a:rPr lang="en-US" sz="1600" dirty="0"/>
              <a:t> of initial scheduling = E1 + E2 + E3 + </a:t>
            </a:r>
            <a:r>
              <a:rPr lang="en-US" sz="1600" dirty="0" err="1"/>
              <a:t>E_cloud</a:t>
            </a:r>
            <a:r>
              <a:rPr lang="en-US" sz="1600" dirty="0"/>
              <a:t> = 14 + 56 + 104 + 9 = 183</a:t>
            </a:r>
          </a:p>
        </p:txBody>
      </p:sp>
    </p:spTree>
    <p:extLst>
      <p:ext uri="{BB962C8B-B14F-4D97-AF65-F5344CB8AC3E}">
        <p14:creationId xmlns:p14="http://schemas.microsoft.com/office/powerpoint/2010/main" val="1751628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1136E-1EA5-E48F-DCE1-9EA265CB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CC62F-3BED-99BD-8066-A1A32336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c) Energy Optimized Task Schedule Program Output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4C08E6-BCB9-91C5-61AE-DA1404826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2037"/>
            <a:ext cx="10512547" cy="38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21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D17CA-DC91-9535-554E-8ACF6267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BDD26-749F-B3C6-1FC7-D92360AA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Energy Optimized Task Schedule</a:t>
            </a:r>
          </a:p>
        </p:txBody>
      </p:sp>
      <p:pic>
        <p:nvPicPr>
          <p:cNvPr id="5" name="Picture 4" descr="A screenshot of a schedule&#10;&#10;Description automatically generated">
            <a:extLst>
              <a:ext uri="{FF2B5EF4-FFF2-40B4-BE49-F238E27FC236}">
                <a16:creationId xmlns:a16="http://schemas.microsoft.com/office/drawing/2014/main" id="{92C05331-7858-2B83-4C16-A183D398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48"/>
            <a:ext cx="12192000" cy="60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BFEC5-C942-C868-EA8E-2B7F3938D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FEE1-13F6-4A76-E83B-70C61881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Total energy consumption of final scheduling</a:t>
            </a:r>
            <a:r>
              <a:rPr lang="en-US" sz="3600" dirty="0">
                <a:effectLst/>
              </a:rPr>
              <a:t>: 73.5</a:t>
            </a:r>
            <a:br>
              <a:rPr lang="en-US" sz="4400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93BBD-FF1D-DD3A-B921-A259D3007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Core1 (P1) = 1, Core2 (P2) = 2, Core3 (P2) = 4, Cloud (Ps) = 0.5</a:t>
            </a:r>
          </a:p>
          <a:p>
            <a:r>
              <a:rPr lang="en-US" sz="1600" dirty="0"/>
              <a:t>Core 1 Task Count: 5 (T3, T5, T10, T12, T17)</a:t>
            </a:r>
          </a:p>
          <a:p>
            <a:r>
              <a:rPr lang="en-US" sz="1600" dirty="0"/>
              <a:t>Core 2 Task Count: 2 (T4, T9)</a:t>
            </a:r>
          </a:p>
          <a:p>
            <a:r>
              <a:rPr lang="en-US" sz="1600" dirty="0"/>
              <a:t>Core 3 Task Count: 0</a:t>
            </a:r>
          </a:p>
          <a:p>
            <a:r>
              <a:rPr lang="en-US" sz="1600" dirty="0"/>
              <a:t>Cloud Task Count: 13 (T1, T2, T6, T7, T8, T11, T13, T14, T15, T16, T18, T19, T20)</a:t>
            </a:r>
          </a:p>
          <a:p>
            <a:r>
              <a:rPr lang="en-US" sz="1600" dirty="0"/>
              <a:t>E1 = 1 * 38 = 38</a:t>
            </a:r>
          </a:p>
          <a:p>
            <a:r>
              <a:rPr lang="en-US" sz="1600" dirty="0"/>
              <a:t>E2 = 2 * 8 = 16</a:t>
            </a:r>
          </a:p>
          <a:p>
            <a:r>
              <a:rPr lang="en-US" sz="1600" dirty="0"/>
              <a:t>E3 = 4 * 0 = 0</a:t>
            </a:r>
          </a:p>
          <a:p>
            <a:r>
              <a:rPr lang="en-US" sz="1600" dirty="0" err="1"/>
              <a:t>E_cloud</a:t>
            </a:r>
            <a:r>
              <a:rPr lang="en-US" sz="1600" dirty="0"/>
              <a:t> = 0.5 * 13 * 3 = 19.5</a:t>
            </a:r>
          </a:p>
          <a:p>
            <a:r>
              <a:rPr lang="en-US" sz="1600" dirty="0" err="1"/>
              <a:t>E_total</a:t>
            </a:r>
            <a:r>
              <a:rPr lang="en-US" sz="1600" dirty="0"/>
              <a:t> of final scheduling = E1 + E2 + E3 + </a:t>
            </a:r>
            <a:r>
              <a:rPr lang="en-US" sz="1600" dirty="0" err="1"/>
              <a:t>E_cloud</a:t>
            </a:r>
            <a:r>
              <a:rPr lang="en-US" sz="1600" dirty="0"/>
              <a:t> = 38 + 16 + 0 + 19.5 = 73.5</a:t>
            </a:r>
          </a:p>
          <a:p>
            <a:pPr marL="0" indent="0">
              <a:buNone/>
            </a:pPr>
            <a:endParaRPr lang="en-US" sz="1600" dirty="0">
              <a:solidFill>
                <a:srgbClr val="4E4E4E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1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85B4-7F29-30F6-0041-1D8ED823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Total energy consumption of initial scheduling: 100.5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C38AF-1AAA-980A-227D-3A25AE44A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4E4E4E"/>
                </a:solidFill>
                <a:effectLst/>
                <a:latin typeface="Helvetica" pitchFamily="2" charset="0"/>
              </a:rPr>
              <a:t>Core1(P1) =1, Core2(P2) = 2, Core3(P2) = 4, Cloud(Ps) =0.5</a:t>
            </a:r>
          </a:p>
          <a:p>
            <a:r>
              <a:rPr lang="en-US" sz="1600" dirty="0">
                <a:solidFill>
                  <a:srgbClr val="4E4E4E"/>
                </a:solidFill>
                <a:effectLst/>
                <a:latin typeface="Helvetica" pitchFamily="2" charset="0"/>
              </a:rPr>
              <a:t>Core 1 task count = 1(T4)</a:t>
            </a:r>
          </a:p>
          <a:p>
            <a:r>
              <a:rPr lang="en-US" sz="1600" dirty="0">
                <a:solidFill>
                  <a:srgbClr val="4E4E4E"/>
                </a:solidFill>
                <a:effectLst/>
                <a:latin typeface="Helvetica" pitchFamily="2" charset="0"/>
              </a:rPr>
              <a:t>Core 2 task count = 2 (T6, T8)</a:t>
            </a:r>
          </a:p>
          <a:p>
            <a:r>
              <a:rPr lang="en-US" sz="1600" dirty="0">
                <a:solidFill>
                  <a:srgbClr val="4E4E4E"/>
                </a:solidFill>
                <a:effectLst/>
                <a:latin typeface="Helvetica" pitchFamily="2" charset="0"/>
              </a:rPr>
              <a:t>Core 3 task count = 6 (T1,T3,T5,T7,T9,T10)</a:t>
            </a:r>
          </a:p>
          <a:p>
            <a:r>
              <a:rPr lang="en-US" sz="1600" dirty="0">
                <a:solidFill>
                  <a:srgbClr val="4E4E4E"/>
                </a:solidFill>
                <a:effectLst/>
                <a:latin typeface="Helvetica" pitchFamily="2" charset="0"/>
              </a:rPr>
              <a:t>Cloud task  Count =1(T2)</a:t>
            </a:r>
          </a:p>
          <a:p>
            <a:r>
              <a:rPr lang="en-US" sz="1600" dirty="0">
                <a:solidFill>
                  <a:srgbClr val="4E4E4E"/>
                </a:solidFill>
                <a:latin typeface="Helvetica" pitchFamily="2" charset="0"/>
              </a:rPr>
              <a:t>E1 = 7 * 1 = 7</a:t>
            </a:r>
          </a:p>
          <a:p>
            <a:r>
              <a:rPr lang="en-US" sz="1600" dirty="0">
                <a:solidFill>
                  <a:srgbClr val="4E4E4E"/>
                </a:solidFill>
                <a:effectLst/>
                <a:latin typeface="Helvetica" pitchFamily="2" charset="0"/>
              </a:rPr>
              <a:t>E2 = 2 * (</a:t>
            </a:r>
            <a:r>
              <a:rPr lang="en-US" sz="1600" dirty="0">
                <a:solidFill>
                  <a:srgbClr val="4E4E4E"/>
                </a:solidFill>
                <a:latin typeface="Helvetica" pitchFamily="2" charset="0"/>
              </a:rPr>
              <a:t>6+ 4) = 20</a:t>
            </a:r>
          </a:p>
          <a:p>
            <a:r>
              <a:rPr lang="en-US" sz="1600" dirty="0">
                <a:solidFill>
                  <a:srgbClr val="4E4E4E"/>
                </a:solidFill>
                <a:latin typeface="Helvetica" pitchFamily="2" charset="0"/>
              </a:rPr>
              <a:t>E3 = 4 * (5+4+2+3+2+2) = 72</a:t>
            </a:r>
          </a:p>
          <a:p>
            <a:r>
              <a:rPr lang="en-US" sz="1600" dirty="0" err="1">
                <a:solidFill>
                  <a:srgbClr val="4E4E4E"/>
                </a:solidFill>
                <a:latin typeface="Helvetica" pitchFamily="2" charset="0"/>
              </a:rPr>
              <a:t>E_cloud</a:t>
            </a:r>
            <a:r>
              <a:rPr lang="en-US" sz="1600" dirty="0">
                <a:solidFill>
                  <a:srgbClr val="4E4E4E"/>
                </a:solidFill>
                <a:latin typeface="Helvetica" pitchFamily="2" charset="0"/>
              </a:rPr>
              <a:t> =  0.5 * 3 * 1 = 1.5</a:t>
            </a:r>
          </a:p>
          <a:p>
            <a:r>
              <a:rPr lang="en-US" sz="1600" dirty="0" err="1">
                <a:solidFill>
                  <a:srgbClr val="4E4E4E"/>
                </a:solidFill>
                <a:latin typeface="Helvetica" pitchFamily="2" charset="0"/>
              </a:rPr>
              <a:t>E_total</a:t>
            </a:r>
            <a:r>
              <a:rPr lang="en-US" sz="1600" dirty="0">
                <a:solidFill>
                  <a:srgbClr val="4E4E4E"/>
                </a:solidFill>
                <a:latin typeface="Helvetica" pitchFamily="2" charset="0"/>
              </a:rPr>
              <a:t> of initial scheduling = E1 + E2 + E3 + </a:t>
            </a:r>
            <a:r>
              <a:rPr lang="en-US" sz="1600" dirty="0" err="1">
                <a:solidFill>
                  <a:srgbClr val="4E4E4E"/>
                </a:solidFill>
                <a:latin typeface="Helvetica" pitchFamily="2" charset="0"/>
              </a:rPr>
              <a:t>E_cloud</a:t>
            </a:r>
            <a:r>
              <a:rPr lang="en-US" sz="1600" dirty="0">
                <a:solidFill>
                  <a:srgbClr val="4E4E4E"/>
                </a:solidFill>
                <a:latin typeface="Helvetica" pitchFamily="2" charset="0"/>
              </a:rPr>
              <a:t> = 7 + 20 + 72 + 1.5 = 100.5</a:t>
            </a:r>
          </a:p>
        </p:txBody>
      </p:sp>
    </p:spTree>
    <p:extLst>
      <p:ext uri="{BB962C8B-B14F-4D97-AF65-F5344CB8AC3E}">
        <p14:creationId xmlns:p14="http://schemas.microsoft.com/office/powerpoint/2010/main" val="994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9090-5D8D-0D8E-4A39-1F31D59B5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54CE-A31D-7E2A-B7AC-7BB3D223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d)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B40C3-5F52-783F-8648-E751CFE45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T_total</a:t>
            </a:r>
            <a:r>
              <a:rPr lang="en-US" dirty="0"/>
              <a:t> of initial scheduling : 29</a:t>
            </a:r>
          </a:p>
          <a:p>
            <a:r>
              <a:rPr lang="en-US" dirty="0" err="1"/>
              <a:t>E_total</a:t>
            </a:r>
            <a:r>
              <a:rPr lang="en-US" dirty="0"/>
              <a:t> of initial scheduling : 183</a:t>
            </a:r>
          </a:p>
          <a:p>
            <a:r>
              <a:rPr lang="en-US" dirty="0" err="1"/>
              <a:t>T_total</a:t>
            </a:r>
            <a:r>
              <a:rPr lang="en-US" dirty="0"/>
              <a:t> of final scheduling : 42 (&lt;43.5 (29*1.5))</a:t>
            </a:r>
          </a:p>
          <a:p>
            <a:r>
              <a:rPr lang="en-US" dirty="0" err="1"/>
              <a:t>E_total</a:t>
            </a:r>
            <a:r>
              <a:rPr lang="en-US" dirty="0"/>
              <a:t> of final scheduling : 73.5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7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6932E-4BB3-8EAD-DE9F-E17B7C86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02B2D-DF51-A7B8-3E31-5D710AE9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932795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c) Energy Optimized Task Schedule Program Output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0C1F4F1-713F-233F-9EB1-0237AEF2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84"/>
            <a:ext cx="10512547" cy="220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9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6851-6A1D-6BAE-2CF8-A6616DA2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13E-1C82-439B-C4FF-ACD94ED2C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63044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Energy Optimized Task Schedule</a:t>
            </a:r>
          </a:p>
        </p:txBody>
      </p:sp>
      <p:pic>
        <p:nvPicPr>
          <p:cNvPr id="5" name="Picture 4" descr="A chart with multiple colored squares&#10;&#10;Description automatically generated">
            <a:extLst>
              <a:ext uri="{FF2B5EF4-FFF2-40B4-BE49-F238E27FC236}">
                <a16:creationId xmlns:a16="http://schemas.microsoft.com/office/drawing/2014/main" id="{D4AFD441-4D83-82E0-2852-42282C0F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" y="815248"/>
            <a:ext cx="12119113" cy="60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7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A132-4338-1B95-C7CD-B7FFEFC5E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4F24-D273-7C6C-9090-96B853B1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Total energy consumption of final scheduling</a:t>
            </a:r>
            <a:r>
              <a:rPr lang="en-US" sz="3600" dirty="0">
                <a:effectLst/>
              </a:rPr>
              <a:t>: 24</a:t>
            </a:r>
            <a:br>
              <a:rPr lang="en-US" sz="4400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E0DE5-F552-5BF4-5222-787AEB076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Core1(P1) =1, Core2(P2) = 2, Core3(P2) = 4, Cloud(Ps) =0.5</a:t>
            </a:r>
          </a:p>
          <a:p>
            <a:r>
              <a:rPr lang="en-US" sz="1800" dirty="0"/>
              <a:t>Core 1 task count = 2 (T4,T9)</a:t>
            </a:r>
          </a:p>
          <a:p>
            <a:r>
              <a:rPr lang="en-US" sz="1800" dirty="0"/>
              <a:t>Core 2 task count = 0</a:t>
            </a:r>
          </a:p>
          <a:p>
            <a:r>
              <a:rPr lang="en-US" sz="1800" dirty="0"/>
              <a:t>Core 3 task count = 0</a:t>
            </a:r>
          </a:p>
          <a:p>
            <a:r>
              <a:rPr lang="en-US" sz="1800" dirty="0"/>
              <a:t>Cloud task Count = 8 (T1,T2,T3,T5,T6,T7,T8,T10)</a:t>
            </a:r>
          </a:p>
          <a:p>
            <a:r>
              <a:rPr lang="en-US" sz="1800" dirty="0"/>
              <a:t>E1 = 1 * (7+5) = 12</a:t>
            </a:r>
          </a:p>
          <a:p>
            <a:r>
              <a:rPr lang="en-US" sz="1800" dirty="0"/>
              <a:t>E2 = 2 * 0 = 0</a:t>
            </a:r>
          </a:p>
          <a:p>
            <a:r>
              <a:rPr lang="en-US" sz="1800" dirty="0"/>
              <a:t>E3 = 4 * 0 = 0</a:t>
            </a:r>
          </a:p>
          <a:p>
            <a:r>
              <a:rPr lang="en-US" sz="1800" dirty="0" err="1"/>
              <a:t>E_cloud</a:t>
            </a:r>
            <a:r>
              <a:rPr lang="en-US" sz="1800" dirty="0"/>
              <a:t> = 0.5 * 3 * 8 = 0.5 * 24 = 12</a:t>
            </a:r>
          </a:p>
          <a:p>
            <a:r>
              <a:rPr lang="en-US" sz="1800" dirty="0" err="1"/>
              <a:t>E_total</a:t>
            </a:r>
            <a:r>
              <a:rPr lang="en-US" sz="1800" dirty="0"/>
              <a:t> of final scheduling = E1 + E2 + E3 + </a:t>
            </a:r>
            <a:r>
              <a:rPr lang="en-US" sz="1800" dirty="0" err="1"/>
              <a:t>E_cloud</a:t>
            </a:r>
            <a:r>
              <a:rPr lang="en-US" sz="1800" dirty="0"/>
              <a:t> = 12 + 0 + 0 + 12 = 24</a:t>
            </a:r>
          </a:p>
        </p:txBody>
      </p:sp>
    </p:spTree>
    <p:extLst>
      <p:ext uri="{BB962C8B-B14F-4D97-AF65-F5344CB8AC3E}">
        <p14:creationId xmlns:p14="http://schemas.microsoft.com/office/powerpoint/2010/main" val="75687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03CE-284D-31B3-2C04-2F636941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d)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547E2-92F3-7C50-614F-1CC8E8414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T_total</a:t>
            </a:r>
            <a:r>
              <a:rPr lang="en-US" dirty="0"/>
              <a:t> of initial scheduling : 18</a:t>
            </a:r>
          </a:p>
          <a:p>
            <a:r>
              <a:rPr lang="en-US" dirty="0" err="1"/>
              <a:t>E_total</a:t>
            </a:r>
            <a:r>
              <a:rPr lang="en-US" dirty="0"/>
              <a:t> of initial scheduling : 100.5</a:t>
            </a:r>
          </a:p>
          <a:p>
            <a:r>
              <a:rPr lang="en-US" dirty="0" err="1"/>
              <a:t>T_total</a:t>
            </a:r>
            <a:r>
              <a:rPr lang="en-US" dirty="0"/>
              <a:t> of final scheduling : 26 (&lt; 27 (18*1.5))</a:t>
            </a:r>
          </a:p>
          <a:p>
            <a:r>
              <a:rPr lang="en-US" dirty="0" err="1"/>
              <a:t>E_total</a:t>
            </a:r>
            <a:r>
              <a:rPr lang="en-US" dirty="0"/>
              <a:t> of final scheduling : 24</a:t>
            </a:r>
          </a:p>
        </p:txBody>
      </p:sp>
    </p:spTree>
    <p:extLst>
      <p:ext uri="{BB962C8B-B14F-4D97-AF65-F5344CB8AC3E}">
        <p14:creationId xmlns:p14="http://schemas.microsoft.com/office/powerpoint/2010/main" val="4249215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8973-9A75-2E21-4502-C7E166C42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2048-1B73-CD47-6AEB-F9496B56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20" y="365126"/>
            <a:ext cx="5111826" cy="692494"/>
          </a:xfrm>
        </p:spPr>
        <p:txBody>
          <a:bodyPr>
            <a:noAutofit/>
          </a:bodyPr>
          <a:lstStyle/>
          <a:p>
            <a:r>
              <a:rPr lang="en-US" sz="2000" dirty="0"/>
              <a:t>a) Graph 2: Graph1with changed connections</a:t>
            </a:r>
          </a:p>
        </p:txBody>
      </p:sp>
      <p:pic>
        <p:nvPicPr>
          <p:cNvPr id="5" name="Content Placeholder 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9ABEE7D9-EC20-4DF1-E7C6-B325BF334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726" y="1489025"/>
            <a:ext cx="4208443" cy="3237264"/>
          </a:xfrm>
          <a:prstGeom prst="rect">
            <a:avLst/>
          </a:prstGeom>
        </p:spPr>
      </p:pic>
      <p:pic>
        <p:nvPicPr>
          <p:cNvPr id="8" name="Content Placeholder 7" descr="A network of lines and dots&#10;&#10;Description automatically generated">
            <a:extLst>
              <a:ext uri="{FF2B5EF4-FFF2-40B4-BE49-F238E27FC236}">
                <a16:creationId xmlns:a16="http://schemas.microsoft.com/office/drawing/2014/main" id="{46359CAE-8AF7-D005-9BC5-65DFA77439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3230" y="0"/>
            <a:ext cx="5255044" cy="6858000"/>
          </a:xfrm>
        </p:spPr>
      </p:pic>
    </p:spTree>
    <p:extLst>
      <p:ext uri="{BB962C8B-B14F-4D97-AF65-F5344CB8AC3E}">
        <p14:creationId xmlns:p14="http://schemas.microsoft.com/office/powerpoint/2010/main" val="73472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1926</Words>
  <Application>Microsoft Macintosh PowerPoint</Application>
  <PresentationFormat>Widescreen</PresentationFormat>
  <Paragraphs>160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.AppleSystemUIFont</vt:lpstr>
      <vt:lpstr>Aptos</vt:lpstr>
      <vt:lpstr>Aptos Display</vt:lpstr>
      <vt:lpstr>Arial</vt:lpstr>
      <vt:lpstr>Helvetica</vt:lpstr>
      <vt:lpstr>Menlo</vt:lpstr>
      <vt:lpstr>Office Theme</vt:lpstr>
      <vt:lpstr>a) Graph 1: Figure 1 of the paper</vt:lpstr>
      <vt:lpstr>b) Initial Task Schedule Program Output</vt:lpstr>
      <vt:lpstr>Initial Task Schedule</vt:lpstr>
      <vt:lpstr>Total energy consumption of initial scheduling: 100.5 </vt:lpstr>
      <vt:lpstr>c) Energy Optimized Task Schedule Program Output</vt:lpstr>
      <vt:lpstr>Energy Optimized Task Schedule</vt:lpstr>
      <vt:lpstr>Total energy consumption of final scheduling: 24 </vt:lpstr>
      <vt:lpstr>d) Summary</vt:lpstr>
      <vt:lpstr>a) Graph 2: Graph1with changed connections</vt:lpstr>
      <vt:lpstr>b) Initial Task Schedule Program Output</vt:lpstr>
      <vt:lpstr>Initial Task Schedule</vt:lpstr>
      <vt:lpstr>Total energy consumption of initial scheduling: 120 </vt:lpstr>
      <vt:lpstr>c) Energy Optimized Task Schedule Program Output</vt:lpstr>
      <vt:lpstr>Energy Optimized Task Schedule</vt:lpstr>
      <vt:lpstr>Total energy consumption of final scheduling: 15 </vt:lpstr>
      <vt:lpstr>d) Summary</vt:lpstr>
      <vt:lpstr>a) Graph 3: Graph with 20 tasks </vt:lpstr>
      <vt:lpstr>b) Initial Task Schedule Program Output</vt:lpstr>
      <vt:lpstr>Initial Task Schedule</vt:lpstr>
      <vt:lpstr>Total energy consumption of initial scheduling: 184 </vt:lpstr>
      <vt:lpstr>c) Energy Optimized Task Schedule Program Output</vt:lpstr>
      <vt:lpstr>Energy Optimized Task Schedule</vt:lpstr>
      <vt:lpstr>Total energy consumption of final scheduling: 49 </vt:lpstr>
      <vt:lpstr>d) Summary</vt:lpstr>
      <vt:lpstr>a) Graph 4: Graph3 with multiple entry tasks </vt:lpstr>
      <vt:lpstr>b) Initial Task Schedule Program Output</vt:lpstr>
      <vt:lpstr>Initial Task Schedule</vt:lpstr>
      <vt:lpstr>Total energy consumption of initial scheduling: 188 </vt:lpstr>
      <vt:lpstr>c) Energy Optimized Task Schedule Program Output</vt:lpstr>
      <vt:lpstr>Energy Optimized Task Schedule</vt:lpstr>
      <vt:lpstr>Total energy consumption of final scheduling: 59.5 </vt:lpstr>
      <vt:lpstr>d) Summary</vt:lpstr>
      <vt:lpstr>a) Graph 5: Graph3 with multiple entry tasks and multiple exit tasks</vt:lpstr>
      <vt:lpstr>b) Initial Task Schedule Program Output</vt:lpstr>
      <vt:lpstr>Initial Task Schedule</vt:lpstr>
      <vt:lpstr>Total energy consumption of initial scheduling: 183 </vt:lpstr>
      <vt:lpstr>c) Energy Optimized Task Schedule Program Output</vt:lpstr>
      <vt:lpstr>Energy Optimized Task Schedule</vt:lpstr>
      <vt:lpstr>Total energy consumption of final scheduling: 73.5 </vt:lpstr>
      <vt:lpstr>d)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Indrajeet Roy</dc:creator>
  <cp:lastModifiedBy>Indrajeet Roy</cp:lastModifiedBy>
  <cp:revision>1</cp:revision>
  <dcterms:created xsi:type="dcterms:W3CDTF">2024-12-06T21:44:27Z</dcterms:created>
  <dcterms:modified xsi:type="dcterms:W3CDTF">2024-12-08T21:36:39Z</dcterms:modified>
</cp:coreProperties>
</file>